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158" r:id="rId1"/>
  </p:sldMasterIdLst>
  <p:notesMasterIdLst>
    <p:notesMasterId r:id="rId3"/>
  </p:notesMasterIdLst>
  <p:handoutMasterIdLst>
    <p:handoutMasterId r:id="rId4"/>
  </p:handoutMasterIdLst>
  <p:sldIdLst>
    <p:sldId id="502" r:id="rId2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6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CB3D"/>
    <a:srgbClr val="CCCC00"/>
    <a:srgbClr val="FFFF00"/>
    <a:srgbClr val="003366"/>
    <a:srgbClr val="003399"/>
    <a:srgbClr val="AC990C"/>
    <a:srgbClr val="CC3300"/>
    <a:srgbClr val="990033"/>
    <a:srgbClr val="F3ECD1"/>
    <a:srgbClr val="927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89" autoAdjust="0"/>
    <p:restoredTop sz="83666" autoAdjust="0"/>
  </p:normalViewPr>
  <p:slideViewPr>
    <p:cSldViewPr>
      <p:cViewPr varScale="1">
        <p:scale>
          <a:sx n="67" d="100"/>
          <a:sy n="67" d="100"/>
        </p:scale>
        <p:origin x="102" y="6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42"/>
    </p:cViewPr>
  </p:sorterViewPr>
  <p:notesViewPr>
    <p:cSldViewPr>
      <p:cViewPr varScale="1">
        <p:scale>
          <a:sx n="66" d="100"/>
          <a:sy n="66" d="100"/>
        </p:scale>
        <p:origin x="2724" y="60"/>
      </p:cViewPr>
      <p:guideLst>
        <p:guide orient="horz" pos="2956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525" cy="468866"/>
          </a:xfrm>
          <a:prstGeom prst="rect">
            <a:avLst/>
          </a:prstGeom>
        </p:spPr>
        <p:txBody>
          <a:bodyPr vert="horz" lIns="91968" tIns="45984" rIns="91968" bIns="45984" rtlCol="0"/>
          <a:lstStyle>
            <a:lvl1pPr algn="l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351" y="0"/>
            <a:ext cx="3077525" cy="468866"/>
          </a:xfrm>
          <a:prstGeom prst="rect">
            <a:avLst/>
          </a:prstGeom>
        </p:spPr>
        <p:txBody>
          <a:bodyPr vert="horz" wrap="square" lIns="91968" tIns="45984" rIns="91968" bIns="459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en-US" altLang="en-US" dirty="0"/>
              <a:t>5-5-15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8014"/>
            <a:ext cx="3077525" cy="468866"/>
          </a:xfrm>
          <a:prstGeom prst="rect">
            <a:avLst/>
          </a:prstGeom>
        </p:spPr>
        <p:txBody>
          <a:bodyPr vert="horz" lIns="91968" tIns="45984" rIns="91968" bIns="45984" rtlCol="0" anchor="b"/>
          <a:lstStyle>
            <a:lvl1pPr algn="l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AIHC-OIC-WHBE  Issuer Workshop 5-5-15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351" y="8918014"/>
            <a:ext cx="3077525" cy="468866"/>
          </a:xfrm>
          <a:prstGeom prst="rect">
            <a:avLst/>
          </a:prstGeom>
        </p:spPr>
        <p:txBody>
          <a:bodyPr vert="horz" wrap="square" lIns="91968" tIns="45984" rIns="91968" bIns="459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75EB796-7489-4A0A-8E5B-D4D36C9832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64124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77525" cy="4688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189" tIns="47095" rIns="94189" bIns="47095" numCol="1" anchor="t" anchorCtr="0" compatLnSpc="1">
            <a:prstTxWarp prst="textNoShape">
              <a:avLst/>
            </a:prstTxWarp>
          </a:bodyPr>
          <a:lstStyle>
            <a:lvl1pPr defTabSz="94202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51" y="0"/>
            <a:ext cx="3077525" cy="4688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189" tIns="47095" rIns="94189" bIns="47095" numCol="1" anchor="t" anchorCtr="0" compatLnSpc="1">
            <a:prstTxWarp prst="textNoShape">
              <a:avLst/>
            </a:prstTxWarp>
          </a:bodyPr>
          <a:lstStyle>
            <a:lvl1pPr algn="r" defTabSz="94202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5-5-15</a:t>
            </a:r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704850"/>
            <a:ext cx="6256337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569" y="4460603"/>
            <a:ext cx="5681340" cy="422298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189" tIns="47095" rIns="94189" bIns="470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918014"/>
            <a:ext cx="3077525" cy="4688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189" tIns="47095" rIns="94189" bIns="47095" numCol="1" anchor="b" anchorCtr="0" compatLnSpc="1">
            <a:prstTxWarp prst="textNoShape">
              <a:avLst/>
            </a:prstTxWarp>
          </a:bodyPr>
          <a:lstStyle>
            <a:lvl1pPr defTabSz="942027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AIHC-OIC-WHBE  Issuer Workshop 5-5-15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51" y="8918014"/>
            <a:ext cx="3077525" cy="4688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189" tIns="47095" rIns="94189" bIns="47095" numCol="1" anchor="b" anchorCtr="0" compatLnSpc="1">
            <a:prstTxWarp prst="textNoShape">
              <a:avLst/>
            </a:prstTxWarp>
          </a:bodyPr>
          <a:lstStyle>
            <a:lvl1pPr algn="r" defTabSz="942027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4F9B8DC-B84B-47AD-ACE9-B8825D1395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90336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1470593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5536" indent="-294437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77747" indent="-23554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8846" indent="-23554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19945" indent="-23554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1044" indent="-235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62143" indent="-235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33242" indent="-235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4340" indent="-23554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1BD125-4463-4FB6-A447-8537BB02CACD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Tell the story: 2008 Regional summit 3 states and how we have carried this work forward.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Studies show that American Indians and Alaska Natives are heavily impacted by illnesses that could have been prevented through proper immunizations.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Death rates for pneumonia and influenza in AI/AN populations of all ages were 70% greater than overall US rate of 12.9 per 100,000 population during 1997.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Indians/Alaskan Natives aged 65 years and older were 20% more likely to die of pneumonia and influenza than the US population as a whole during 1992–1994.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Diabetes has a substantial impact on deaths associated with pneumonia and influenza and AI/AN adults have age-specific prevalence of diabetes 2 to 3 times higher than that for US adults as a whole.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Washington state, the mortality rate for AI/AN was 1233.6 per 100,000. 71% higher than the rate for Non-Hispanic Whites. 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 Traeger, Alette Thompson, Elizabeth Dickson, Augustine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Provencio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Bridging Disparity: A Multidisciplinary Approach for Influenza Vaccination in an American Indian Community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 J Public Health. 2006 May; 96(5): 921–925. 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10.2105/AJPH.2004.049882, PMCID: PMC1470593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Sources:  Northwest Portland Area Indian Health Board. American Indian &amp; Alaska Native Community Health Profile - Washington. Portland, OR; Northwest Tribal Epidemiology Center, 2014 (WA State death certificates, 2006-2010, corrected for misclassified AI/AN race.)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3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EF1B3-70E9-4730-BE07-C8E20D3B82B9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American Indian Health Commission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9312-5D27-4404-8CAB-355DCAC0E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8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5D490-25DE-4FC6-8A99-40DE599D9DB6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American Indian Health Commission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9312-5D27-4404-8CAB-355DCAC0E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15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8F6A-123A-48C5-BC0D-58FFB639F011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American Indian Health Commission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9312-5D27-4404-8CAB-355DCAC0E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47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605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2018 American Indian Health Commission 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67C6B-F042-47AE-A551-7215BC78441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453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BB46-3CF2-418A-BD3D-C5BAE4617616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American Indian Health Commission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9312-5D27-4404-8CAB-355DCAC0E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03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4E73D-5293-4DF3-86E3-41C87EB7828B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American Indian Health Commission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9312-5D27-4404-8CAB-355DCAC0E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9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52D35-39EF-4B50-9DA7-8827B0DCE40B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American Indian Health Commission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9312-5D27-4404-8CAB-355DCAC0E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90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1DA7-B4B2-4674-9972-05D36B92F4A4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American Indian Health Commission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9312-5D27-4404-8CAB-355DCAC0E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C4384-6491-407C-BE3D-A6765EA33342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American Indian Health Commission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9312-5D27-4404-8CAB-355DCAC0E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2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551EB-7B0A-4FDA-8962-58DEFF3AAE4A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American Indian Health Commission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9312-5D27-4404-8CAB-355DCAC0E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3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C753-959B-4578-9EAF-0718B2C5110E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American Indian Health Commission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9312-5D27-4404-8CAB-355DCAC0E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64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D7E20-B57B-4DC0-9F8C-CF43082169B0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2018 American Indian Health Commission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59312-5D27-4404-8CAB-355DCAC0E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6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7505-9758-4634-A76C-871D85099017}" type="datetime1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2018 American Indian Health Commission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59312-5D27-4404-8CAB-355DCAC0EA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3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  <p:sldLayoutId id="2147485170" r:id="rId12"/>
    <p:sldLayoutId id="214748470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30"/>
          <p:cNvSpPr>
            <a:spLocks noChangeArrowheads="1"/>
          </p:cNvSpPr>
          <p:nvPr/>
        </p:nvSpPr>
        <p:spPr bwMode="auto">
          <a:xfrm>
            <a:off x="7516477" y="1709136"/>
            <a:ext cx="2216828" cy="4930203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233269" y="1727782"/>
            <a:ext cx="2275664" cy="4869055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altLang="en-US" sz="751" dirty="0"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4104" name="AutoShape 13"/>
          <p:cNvSpPr>
            <a:spLocks noChangeArrowheads="1"/>
          </p:cNvSpPr>
          <p:nvPr/>
        </p:nvSpPr>
        <p:spPr bwMode="auto">
          <a:xfrm>
            <a:off x="228600" y="228602"/>
            <a:ext cx="11734800" cy="1404679"/>
          </a:xfrm>
          <a:prstGeom prst="roundRect">
            <a:avLst>
              <a:gd name="adj" fmla="val 1087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43">
              <a:solidFill>
                <a:schemeClr val="bg1"/>
              </a:solidFill>
            </a:endParaRPr>
          </a:p>
        </p:txBody>
      </p:sp>
      <p:sp>
        <p:nvSpPr>
          <p:cNvPr id="4099" name="AutoShape 29"/>
          <p:cNvSpPr>
            <a:spLocks noChangeArrowheads="1"/>
          </p:cNvSpPr>
          <p:nvPr/>
        </p:nvSpPr>
        <p:spPr bwMode="auto">
          <a:xfrm>
            <a:off x="2568661" y="1726373"/>
            <a:ext cx="2390423" cy="4903027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rgbClr val="AC990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endParaRPr lang="en-US" altLang="en-US" sz="13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2160547" y="432950"/>
            <a:ext cx="7792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 i="1" dirty="0"/>
              <a:t>Addressing Immunizations as a Priority Health Disparity </a:t>
            </a:r>
          </a:p>
          <a:p>
            <a:pPr algn="ctr" eaLnBrk="1" hangingPunct="1"/>
            <a:r>
              <a:rPr lang="en-US" altLang="en-US" sz="1800" b="1" i="1" dirty="0"/>
              <a:t>T</a:t>
            </a:r>
            <a:r>
              <a:rPr lang="en-US" altLang="en-US" sz="1800" b="1" i="1"/>
              <a:t>hrough </a:t>
            </a:r>
            <a:r>
              <a:rPr lang="en-US" altLang="en-US" sz="1800" b="1" i="1" dirty="0"/>
              <a:t>Tribally-driven Processes</a:t>
            </a:r>
          </a:p>
          <a:p>
            <a:pPr algn="ctr" eaLnBrk="1" hangingPunct="1"/>
            <a:r>
              <a:rPr lang="en-US" altLang="en-US" sz="1800" b="1" i="1" dirty="0">
                <a:solidFill>
                  <a:srgbClr val="800000"/>
                </a:solidFill>
              </a:rPr>
              <a:t>PULLING TOGETHER FOR WELLNESS</a:t>
            </a:r>
          </a:p>
          <a:p>
            <a:pPr algn="ctr" eaLnBrk="1" hangingPunct="1"/>
            <a:r>
              <a:rPr lang="en-US" altLang="en-US" sz="1800" b="1" i="1" dirty="0">
                <a:solidFill>
                  <a:srgbClr val="C00000"/>
                </a:solidFill>
              </a:rPr>
              <a:t> </a:t>
            </a:r>
            <a:r>
              <a:rPr lang="en-US" altLang="en-US" sz="1800" b="1" i="1" dirty="0">
                <a:solidFill>
                  <a:srgbClr val="002060"/>
                </a:solidFill>
              </a:rPr>
              <a:t>Jan Ward Olmstead, MPA and Wendy Stevens, MNPL, MSS</a:t>
            </a:r>
            <a:endParaRPr lang="en-US" altLang="en-US" sz="1800" dirty="0">
              <a:solidFill>
                <a:srgbClr val="00206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AADBDC8-0335-4059-8171-EBE61457B185}"/>
              </a:ext>
            </a:extLst>
          </p:cNvPr>
          <p:cNvGrpSpPr/>
          <p:nvPr/>
        </p:nvGrpSpPr>
        <p:grpSpPr>
          <a:xfrm>
            <a:off x="5051535" y="1726375"/>
            <a:ext cx="2366411" cy="4912964"/>
            <a:chOff x="6568394" y="1239542"/>
            <a:chExt cx="2117328" cy="6083423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76" name="AutoShape 31"/>
            <p:cNvSpPr>
              <a:spLocks noChangeArrowheads="1"/>
            </p:cNvSpPr>
            <p:nvPr/>
          </p:nvSpPr>
          <p:spPr bwMode="auto">
            <a:xfrm>
              <a:off x="6568394" y="1239542"/>
              <a:ext cx="2117328" cy="6083423"/>
            </a:xfrm>
            <a:prstGeom prst="roundRect">
              <a:avLst>
                <a:gd name="adj" fmla="val 7000"/>
              </a:avLst>
            </a:prstGeom>
            <a:grpFill/>
            <a:ln w="381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8570">
                <a:defRPr/>
              </a:pPr>
              <a:endParaRPr lang="en-US" sz="625" b="1" i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570">
                <a:defRPr/>
              </a:pPr>
              <a:endParaRPr lang="en-US" sz="625" b="1" i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570">
                <a:defRPr/>
              </a:pPr>
              <a:endParaRPr lang="en-US" sz="625" b="1" i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570">
                <a:defRPr/>
              </a:pPr>
              <a:endParaRPr lang="en-US" sz="625" b="1" i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570">
                <a:defRPr/>
              </a:pPr>
              <a:endParaRPr lang="en-US" sz="625" b="1" i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570">
                <a:defRPr/>
              </a:pPr>
              <a:endParaRPr lang="en-US" sz="625" b="1" i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570">
                <a:defRPr/>
              </a:pPr>
              <a:endParaRPr lang="en-US" sz="625" b="1" i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570">
                <a:defRPr/>
              </a:pPr>
              <a:endParaRPr lang="en-US" sz="625" b="1" i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570">
                <a:defRPr/>
              </a:pPr>
              <a:endParaRPr lang="en-US" sz="625" b="1" i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570">
                <a:defRPr/>
              </a:pPr>
              <a:endParaRPr lang="en-US" sz="625" b="1" i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570">
                <a:defRPr/>
              </a:pPr>
              <a:endParaRPr lang="en-US" sz="625" b="1" i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18570">
                <a:defRPr/>
              </a:pPr>
              <a:endParaRPr lang="en-US" sz="625" b="1" i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endParaRPr lang="en-US" sz="563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71425" lvl="1" indent="0">
                <a:defRPr/>
              </a:pPr>
              <a:endParaRPr lang="en-US" sz="625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7" name="Text Box 43"/>
            <p:cNvSpPr txBox="1">
              <a:spLocks noChangeArrowheads="1"/>
            </p:cNvSpPr>
            <p:nvPr/>
          </p:nvSpPr>
          <p:spPr bwMode="auto">
            <a:xfrm>
              <a:off x="6579803" y="1597287"/>
              <a:ext cx="2052479" cy="2393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lvl1pPr defTabSz="4389438"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4389438"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4389438"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4389438"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4389438"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4389438" eaLnBrk="0" fontAlgn="base" hangingPunct="0">
                <a:spcBef>
                  <a:spcPct val="0"/>
                </a:spcBef>
                <a:spcAft>
                  <a:spcPct val="0"/>
                </a:spcAft>
                <a:defRPr sz="8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18570" algn="ctr">
                <a:defRPr/>
              </a:pPr>
              <a:endParaRPr lang="en-US" sz="656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 Box 43"/>
          <p:cNvSpPr txBox="1">
            <a:spLocks noChangeArrowheads="1"/>
          </p:cNvSpPr>
          <p:nvPr/>
        </p:nvSpPr>
        <p:spPr bwMode="auto">
          <a:xfrm>
            <a:off x="4511909" y="1359337"/>
            <a:ext cx="15448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97" y="323105"/>
            <a:ext cx="1130569" cy="1110379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8F81E0-7BE9-4485-BA9E-8AFA8D24EF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834" y="429893"/>
            <a:ext cx="2179671" cy="1089836"/>
          </a:xfrm>
          <a:prstGeom prst="rect">
            <a:avLst/>
          </a:prstGeom>
        </p:spPr>
      </p:pic>
      <p:sp>
        <p:nvSpPr>
          <p:cNvPr id="3084" name="Text Box 10"/>
          <p:cNvSpPr txBox="1">
            <a:spLocks noChangeArrowheads="1"/>
          </p:cNvSpPr>
          <p:nvPr/>
        </p:nvSpPr>
        <p:spPr bwMode="auto">
          <a:xfrm>
            <a:off x="2160547" y="727546"/>
            <a:ext cx="2027104" cy="72782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89438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8585" indent="-128585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sz="75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75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75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75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4">
            <a:extLst>
              <a:ext uri="{FF2B5EF4-FFF2-40B4-BE49-F238E27FC236}">
                <a16:creationId xmlns:a16="http://schemas.microsoft.com/office/drawing/2014/main" id="{3AA481CB-8B15-4C79-BC22-16D1A400D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0534" y="1711604"/>
            <a:ext cx="2093287" cy="4927733"/>
          </a:xfrm>
          <a:prstGeom prst="roundRect">
            <a:avLst>
              <a:gd name="adj" fmla="val 7000"/>
            </a:avLst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marL="342900" indent="-3429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75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1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5" y="5644592"/>
            <a:ext cx="1080261" cy="825123"/>
          </a:xfrm>
          <a:prstGeom prst="rect">
            <a:avLst/>
          </a:prstGeom>
          <a:ln w="381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BF67F-D9EE-4DE0-8E21-D213ECA597BB}"/>
              </a:ext>
            </a:extLst>
          </p:cNvPr>
          <p:cNvSpPr txBox="1"/>
          <p:nvPr/>
        </p:nvSpPr>
        <p:spPr>
          <a:xfrm>
            <a:off x="9867695" y="1746969"/>
            <a:ext cx="20279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Continued Partnerships: </a:t>
            </a:r>
          </a:p>
          <a:p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Group Health Foundation      </a:t>
            </a:r>
          </a:p>
          <a:p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Department of Health </a:t>
            </a:r>
          </a:p>
          <a:p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Urban Indian Health Institute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Collaborator Award Recipient,  Immunization Action Coalition of Washington 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Held annual Tribal and Urban Indian Health Immunization Coalition Meeting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Tribal Leaders Health Summit and resource table and Tribal Health Fairs</a:t>
            </a:r>
          </a:p>
          <a:p>
            <a:r>
              <a:rPr lang="en-US" altLang="en-US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Convene and development of THIC Charter, Mission, Vision, and Strategies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PTW Immunizations PSEs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Visits and Technical Assistance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state legislation,  initiatives and outbreaks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Serve as a resource on current Tribal Immunizations issues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in Statewide efforts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indoor, person, little, wall&#10;&#10;Description generated with very high confidence">
            <a:extLst>
              <a:ext uri="{FF2B5EF4-FFF2-40B4-BE49-F238E27FC236}">
                <a16:creationId xmlns:a16="http://schemas.microsoft.com/office/drawing/2014/main" id="{DC1D899D-45D5-44F3-AAE1-A62096582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734" y="1773525"/>
            <a:ext cx="696893" cy="875323"/>
          </a:xfrm>
          <a:prstGeom prst="ellipse">
            <a:avLst/>
          </a:prstGeom>
          <a:ln w="19050" cap="rnd">
            <a:solidFill>
              <a:srgbClr val="8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0C523BC-7068-47FE-8D37-3C265F96B80A}"/>
              </a:ext>
            </a:extLst>
          </p:cNvPr>
          <p:cNvSpPr/>
          <p:nvPr/>
        </p:nvSpPr>
        <p:spPr>
          <a:xfrm>
            <a:off x="5076183" y="3888403"/>
            <a:ext cx="2384211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AIHC 2010 determinations:</a:t>
            </a:r>
          </a:p>
          <a:p>
            <a:pPr marL="128585" lvl="1" indent="-128585">
              <a:buFont typeface="Wingdings" panose="05000000000000000000" pitchFamily="2" charset="2"/>
              <a:buChar char="Ø"/>
              <a:defRPr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Continue Tribal Health Immunization Workgroup (THIW)</a:t>
            </a:r>
          </a:p>
          <a:p>
            <a:pPr marL="128585" lvl="1" indent="-128585">
              <a:buFont typeface="Wingdings" panose="05000000000000000000" pitchFamily="2" charset="2"/>
              <a:buChar char="Ø"/>
              <a:defRPr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Expand opportunities to meet regionally with access to all AIHC delegates</a:t>
            </a:r>
          </a:p>
          <a:p>
            <a:pPr marL="0" lvl="1">
              <a:defRPr/>
            </a:pPr>
            <a:r>
              <a:rPr lang="en-US" sz="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Activities:</a:t>
            </a:r>
          </a:p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THIW two-year work plan</a:t>
            </a:r>
          </a:p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Identified health care worker immunization  rates as key project</a:t>
            </a:r>
          </a:p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Tribal Leaders Health Summit,   H1N1/Immunization session</a:t>
            </a:r>
          </a:p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Affordable Care Act competitive grant award: health care workers immunization rates </a:t>
            </a:r>
          </a:p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sz="900" dirty="0">
                <a:latin typeface="Times New Roman" pitchFamily="18" charset="0"/>
                <a:cs typeface="Times New Roman" pitchFamily="18" charset="0"/>
              </a:rPr>
              <a:t>Centers for Disease Control funded the Tribally-driven project developed by THIW in  2009-10, H1N1 pandemic  influenza lessons learned</a:t>
            </a:r>
            <a:endParaRPr lang="en-US" sz="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75B25A-4F28-4422-96BF-54FEC68CB8D7}"/>
              </a:ext>
            </a:extLst>
          </p:cNvPr>
          <p:cNvSpPr txBox="1"/>
          <p:nvPr/>
        </p:nvSpPr>
        <p:spPr>
          <a:xfrm>
            <a:off x="7679637" y="1834571"/>
            <a:ext cx="2027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2E05CB-5398-41A8-9E33-6F3DC694E233}"/>
              </a:ext>
            </a:extLst>
          </p:cNvPr>
          <p:cNvSpPr txBox="1"/>
          <p:nvPr/>
        </p:nvSpPr>
        <p:spPr>
          <a:xfrm>
            <a:off x="7582125" y="2543030"/>
            <a:ext cx="228457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endParaRPr lang="en-US" altLang="en-US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Tribal Healthcare Worker Immunization (THIW) survey/assessment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PRAMS Flu Vaccine for AI/AN pregnant women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Tribal Leaders Health Summit - report on initial THIW findings and a decade of tribal immunization progress</a:t>
            </a:r>
          </a:p>
          <a:p>
            <a:r>
              <a:rPr lang="en-US" altLang="en-US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</a:t>
            </a:r>
            <a:endParaRPr lang="en-US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THCW Immunization Report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Dissemination of 2013 Report</a:t>
            </a:r>
          </a:p>
          <a:p>
            <a:r>
              <a:rPr lang="en-US" altLang="en-US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Adolescent Immunization Project/Report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2013/14 Report Dissemination </a:t>
            </a:r>
          </a:p>
          <a:p>
            <a:r>
              <a:rPr lang="en-US" altLang="en-US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feasibility of convening Tribal Immunization Summit</a:t>
            </a:r>
          </a:p>
          <a:p>
            <a:r>
              <a:rPr lang="en-US" altLang="en-US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 on Feasibility of Tribal Immunization summit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HPV Native Youth Project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32A6E7-4813-4ECC-936B-B06D2AEC7D07}"/>
              </a:ext>
            </a:extLst>
          </p:cNvPr>
          <p:cNvSpPr txBox="1"/>
          <p:nvPr/>
        </p:nvSpPr>
        <p:spPr>
          <a:xfrm>
            <a:off x="7554801" y="5411898"/>
            <a:ext cx="2194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Tribal and Urban Indian Health Immunizations Annual Meeting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 to build Tribal and Urban Indian Health Immunization Coalition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 capacity funding </a:t>
            </a:r>
          </a:p>
          <a:p>
            <a:pPr marL="128585" indent="-128585">
              <a:buFont typeface="Arial" panose="020B0604020202020204" pitchFamily="34" charset="0"/>
              <a:buChar char="•"/>
            </a:pP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 Pulling Together for Wellness Strategies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6DD44D-0AC3-4A82-8126-F38619E0BF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5876" y="2028862"/>
            <a:ext cx="2256353" cy="155711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C234E6B-A09C-4438-AD62-D93511A659E1}"/>
              </a:ext>
            </a:extLst>
          </p:cNvPr>
          <p:cNvSpPr txBox="1"/>
          <p:nvPr/>
        </p:nvSpPr>
        <p:spPr>
          <a:xfrm>
            <a:off x="2727555" y="3793248"/>
            <a:ext cx="2062492" cy="235449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marL="71425" lvl="1" algn="ctr">
              <a:buClr>
                <a:schemeClr val="accent1"/>
              </a:buClr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</a:p>
          <a:p>
            <a:pPr marL="71425" lvl="1" algn="ctr">
              <a:buClr>
                <a:schemeClr val="accent1"/>
              </a:buClr>
              <a:defRPr/>
            </a:pPr>
            <a:endParaRPr lang="en-US" altLang="en-US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25" lvl="1">
              <a:buClr>
                <a:schemeClr val="accent1"/>
              </a:buClr>
              <a:defRPr/>
            </a:pPr>
            <a:r>
              <a:rPr lang="en-US" altLang="en-US" sz="900" b="1" dirty="0">
                <a:solidFill>
                  <a:schemeClr val="bg1"/>
                </a:solidFill>
              </a:rPr>
              <a:t>Funding Identified Action: 2009</a:t>
            </a:r>
            <a:endParaRPr lang="en-US" sz="9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8585" indent="-128585">
              <a:buFont typeface="Wingdings" panose="05000000000000000000" pitchFamily="2" charset="2"/>
              <a:buChar char="Ø"/>
              <a:defRPr/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Tribes identified barriers and strategies</a:t>
            </a:r>
          </a:p>
          <a:p>
            <a:pPr marL="128585" indent="-128585">
              <a:buFont typeface="Wingdings" panose="05000000000000000000" pitchFamily="2" charset="2"/>
              <a:buChar char="Ø"/>
              <a:defRPr/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Established Tribal Health Immunization Workgroup (THIW)</a:t>
            </a:r>
          </a:p>
          <a:p>
            <a:pPr marL="128585" indent="-128585">
              <a:buFont typeface="Wingdings" panose="05000000000000000000" pitchFamily="2" charset="2"/>
              <a:buChar char="Ø"/>
              <a:defRPr/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Provided assistance to Tribes to evaluate and implement immunization strategies &amp; address systems issues (bridge- RPMS/Child Profile)</a:t>
            </a:r>
          </a:p>
          <a:p>
            <a:pPr marL="128585" indent="-128585">
              <a:buFont typeface="Wingdings" panose="05000000000000000000" pitchFamily="2" charset="2"/>
              <a:buChar char="Ø"/>
              <a:defRPr/>
            </a:pPr>
            <a:r>
              <a:rPr lang="en-US" sz="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Identified pilots and resources to increase immunizations rates in a culturally appropriate community-driven manner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6CCE05-D4A9-43C2-B19A-9B3E533BDD73}"/>
              </a:ext>
            </a:extLst>
          </p:cNvPr>
          <p:cNvSpPr txBox="1"/>
          <p:nvPr/>
        </p:nvSpPr>
        <p:spPr>
          <a:xfrm>
            <a:off x="5181601" y="1901257"/>
            <a:ext cx="2030763" cy="946541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marL="18570" algn="ctr">
              <a:defRPr/>
            </a:pPr>
            <a:r>
              <a:rPr lang="en-US" sz="1051" b="1" cap="sm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COLLABORATIVE VALUES</a:t>
            </a:r>
            <a:endParaRPr lang="en-US" sz="1051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Address immunizations as a priority health disparity through a Tribal/Urban Indian process that is tribal/community-driven and culturally responsive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819EE7A-421F-4E0C-A34F-CEA2998E74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39" y="3015584"/>
            <a:ext cx="1364324" cy="931256"/>
          </a:xfrm>
          <a:prstGeom prst="rect">
            <a:avLst/>
          </a:prstGeom>
          <a:ln w="12700" cap="sq">
            <a:solidFill>
              <a:srgbClr val="8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" name="Picture 2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60D9109-28D1-4B9C-B458-3C49EF4BF0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08" y="5244086"/>
            <a:ext cx="1730547" cy="1297911"/>
          </a:xfrm>
          <a:prstGeom prst="rect">
            <a:avLst/>
          </a:prstGeom>
          <a:ln w="28575">
            <a:solidFill>
              <a:srgbClr val="800000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1F1ED23-28E7-4777-8946-929EB4CB5CE4}"/>
              </a:ext>
            </a:extLst>
          </p:cNvPr>
          <p:cNvSpPr txBox="1"/>
          <p:nvPr/>
        </p:nvSpPr>
        <p:spPr>
          <a:xfrm>
            <a:off x="391243" y="1823597"/>
            <a:ext cx="1930711" cy="1708160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DISPARITIES</a:t>
            </a:r>
          </a:p>
          <a:p>
            <a:pPr algn="ctr">
              <a:defRPr/>
            </a:pPr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Indians and Alaska Natives are heavily impacted by illnesses that could be prevented through proper immunizations</a:t>
            </a:r>
            <a:endParaRPr lang="en-US" altLang="en-US" sz="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altLang="en-US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AI/ANs experience 70% greater rates of death due to pneumonia and influenza (P/I)</a:t>
            </a:r>
          </a:p>
          <a:p>
            <a:pPr marL="128585" indent="-128585">
              <a:buFont typeface="Arial" panose="020B0604020202020204" pitchFamily="34" charset="0"/>
              <a:buChar char="•"/>
              <a:defRPr/>
            </a:pPr>
            <a:r>
              <a:rPr lang="en-US" altLang="en-US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AI/AN elders 65 or older are 20% more likely to die from P/I </a:t>
            </a:r>
          </a:p>
        </p:txBody>
      </p:sp>
      <p:sp>
        <p:nvSpPr>
          <p:cNvPr id="43" name="Footer Placeholder 6">
            <a:extLst>
              <a:ext uri="{FF2B5EF4-FFF2-40B4-BE49-F238E27FC236}">
                <a16:creationId xmlns:a16="http://schemas.microsoft.com/office/drawing/2014/main" id="{02C38A3A-98CE-4483-9F56-CE9802DA36F9}"/>
              </a:ext>
            </a:extLst>
          </p:cNvPr>
          <p:cNvSpPr txBox="1">
            <a:spLocks/>
          </p:cNvSpPr>
          <p:nvPr/>
        </p:nvSpPr>
        <p:spPr>
          <a:xfrm>
            <a:off x="9173706" y="6627038"/>
            <a:ext cx="301829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solidFill>
                  <a:schemeClr val="bg1"/>
                </a:solidFill>
              </a:rPr>
              <a:t>© 2019 American Indian Health Commission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B53A2B-55D3-45D3-8796-B9D413BC26A7}"/>
              </a:ext>
            </a:extLst>
          </p:cNvPr>
          <p:cNvSpPr txBox="1"/>
          <p:nvPr/>
        </p:nvSpPr>
        <p:spPr>
          <a:xfrm>
            <a:off x="352406" y="3585980"/>
            <a:ext cx="200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 – 10+ years</a:t>
            </a:r>
          </a:p>
          <a:p>
            <a:pPr algn="ctr"/>
            <a:r>
              <a:rPr lang="en-US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Funding Identified—Action:  2008  Top Five Tribal Strategies</a:t>
            </a:r>
            <a:r>
              <a:rPr lang="en-US" alt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to address Disease Outbreak</a:t>
            </a:r>
            <a:endParaRPr lang="en-US" altLang="en-US" sz="9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5EB724-E683-41C9-B441-8993C0B3B1E9}"/>
              </a:ext>
            </a:extLst>
          </p:cNvPr>
          <p:cNvSpPr txBox="1"/>
          <p:nvPr/>
        </p:nvSpPr>
        <p:spPr>
          <a:xfrm>
            <a:off x="391917" y="4198043"/>
            <a:ext cx="1958368" cy="144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TRIBAL GOALS </a:t>
            </a:r>
          </a:p>
          <a:p>
            <a:pPr marL="71425" lvl="1" indent="-480048">
              <a:buClr>
                <a:schemeClr val="accent1"/>
              </a:buClr>
              <a:defRPr/>
            </a:pPr>
            <a:r>
              <a:rPr lang="en-US" sz="951" dirty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en-US" sz="951" b="1" dirty="0">
                <a:latin typeface="Times New Roman" pitchFamily="18" charset="0"/>
                <a:cs typeface="Times New Roman" pitchFamily="18" charset="0"/>
              </a:rPr>
              <a:t>Fully immunized population-100%</a:t>
            </a:r>
          </a:p>
          <a:p>
            <a:pPr marL="71425" lvl="1" indent="-480048">
              <a:buClr>
                <a:schemeClr val="accent1"/>
              </a:buClr>
              <a:defRPr/>
            </a:pPr>
            <a:r>
              <a:rPr lang="en-US" sz="951" dirty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en-US" sz="951" b="1" dirty="0">
                <a:latin typeface="Times New Roman" pitchFamily="18" charset="0"/>
                <a:cs typeface="Times New Roman" pitchFamily="18" charset="0"/>
              </a:rPr>
              <a:t>Develop an algorithm;  tribally identify five core bases and specify the strategic branches</a:t>
            </a:r>
            <a:endParaRPr lang="en-US" sz="951" dirty="0">
              <a:latin typeface="Times New Roman" pitchFamily="18" charset="0"/>
              <a:cs typeface="Times New Roman" pitchFamily="18" charset="0"/>
            </a:endParaRPr>
          </a:p>
          <a:p>
            <a:pPr marL="71425" lvl="1" indent="-480048">
              <a:buClr>
                <a:schemeClr val="accent1"/>
              </a:buClr>
              <a:defRPr/>
            </a:pPr>
            <a:r>
              <a:rPr lang="en-US" sz="951" dirty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en-US" sz="951" b="1" dirty="0">
                <a:latin typeface="Times New Roman" pitchFamily="18" charset="0"/>
                <a:cs typeface="Times New Roman" pitchFamily="18" charset="0"/>
              </a:rPr>
              <a:t>Rapid and timely responses</a:t>
            </a:r>
            <a:endParaRPr lang="en-US" sz="951" dirty="0">
              <a:latin typeface="Times New Roman" pitchFamily="18" charset="0"/>
              <a:cs typeface="Times New Roman" pitchFamily="18" charset="0"/>
            </a:endParaRPr>
          </a:p>
          <a:p>
            <a:pPr marL="71425" lvl="1" indent="-480048">
              <a:buClr>
                <a:schemeClr val="accent1"/>
              </a:buClr>
              <a:defRPr/>
            </a:pPr>
            <a:r>
              <a:rPr lang="en-US" sz="951" dirty="0">
                <a:latin typeface="Times New Roman" pitchFamily="18" charset="0"/>
                <a:cs typeface="Times New Roman" pitchFamily="18" charset="0"/>
              </a:rPr>
              <a:t>4. </a:t>
            </a:r>
            <a:r>
              <a:rPr lang="en-US" sz="951" b="1" dirty="0">
                <a:latin typeface="Times New Roman" pitchFamily="18" charset="0"/>
                <a:cs typeface="Times New Roman" pitchFamily="18" charset="0"/>
              </a:rPr>
              <a:t>Documentation protocol</a:t>
            </a:r>
            <a:endParaRPr lang="en-US" sz="951" dirty="0">
              <a:latin typeface="Times New Roman" pitchFamily="18" charset="0"/>
              <a:cs typeface="Times New Roman" pitchFamily="18" charset="0"/>
            </a:endParaRPr>
          </a:p>
          <a:p>
            <a:pPr marL="71425" lvl="1" indent="-480048">
              <a:buClr>
                <a:schemeClr val="accent1"/>
              </a:buClr>
              <a:defRPr/>
            </a:pPr>
            <a:r>
              <a:rPr lang="en-US" sz="951" dirty="0"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en-US" sz="951" b="1" dirty="0">
                <a:latin typeface="Times New Roman" pitchFamily="18" charset="0"/>
                <a:cs typeface="Times New Roman" pitchFamily="18" charset="0"/>
              </a:rPr>
              <a:t>Notification</a:t>
            </a:r>
            <a:endParaRPr lang="en-US" altLang="en-US" sz="951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BF7C69-EB1E-4A4A-BEA2-72FF235D567A}"/>
              </a:ext>
            </a:extLst>
          </p:cNvPr>
          <p:cNvSpPr/>
          <p:nvPr/>
        </p:nvSpPr>
        <p:spPr>
          <a:xfrm>
            <a:off x="249263" y="6663996"/>
            <a:ext cx="538362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</a:rPr>
              <a:t>"Tribal/UIHP Health Immunization Coalition Meeting October 7, 2019" by Jan Ward Olmstead and Wendy Stevens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127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Widescreen</PresentationFormat>
  <Paragraphs>101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2019-10-06T18:28:20Z</dcterms:created>
  <dcterms:modified xsi:type="dcterms:W3CDTF">2020-02-25T06:26:22Z</dcterms:modified>
</cp:coreProperties>
</file>